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038BF2B-570B-4454-9B3F-85541D06EEBE}">
          <p14:sldIdLst>
            <p14:sldId id="256"/>
          </p14:sldIdLst>
        </p14:section>
        <p14:section name="Description" id="{26969555-2F10-4796-95A0-346B7D36B4AA}">
          <p14:sldIdLst>
            <p14:sldId id="257"/>
            <p14:sldId id="261"/>
          </p14:sldIdLst>
        </p14:section>
        <p14:section name="Approach" id="{EE1E1E9F-DE91-4BDF-9059-35FEA544C9DA}">
          <p14:sldIdLst>
            <p14:sldId id="258"/>
          </p14:sldIdLst>
        </p14:section>
        <p14:section name="Tech-Stack Used" id="{A9543194-EE2B-4658-861F-921707C3302F}">
          <p14:sldIdLst>
            <p14:sldId id="259"/>
            <p14:sldId id="260"/>
          </p14:sldIdLst>
        </p14:section>
        <p14:section name="Insights" id="{983FE5F6-9801-4CCF-92E2-0B14490B96E1}">
          <p14:sldIdLst>
            <p14:sldId id="262"/>
            <p14:sldId id="263"/>
          </p14:sldIdLst>
        </p14:section>
        <p14:section name="Results" id="{5CE2B3A4-D082-4A6A-89CF-C8BD14B7197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6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29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81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6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83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9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3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4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07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2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08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9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72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29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083AE9-54E8-4C54-8029-5A1F2E2E68FC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BC72D4-C192-489A-9765-CC95694AB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7622-8257-586A-FAD0-65FB35CA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Booking Insights Dashboard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A3E6E-E9EE-408F-6BC0-67391E26D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Trends, Revenue &amp; Guest Behavior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94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4966-AFC4-900A-7B2C-5D535228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6" y="703386"/>
            <a:ext cx="3718455" cy="1992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Objective:</a:t>
            </a:r>
            <a:br>
              <a:rPr lang="en-US" sz="2000" dirty="0"/>
            </a:br>
            <a:r>
              <a:rPr lang="en-US" sz="2000" dirty="0"/>
              <a:t>To analyze hotel booking data using Power BI and uncover actionable insights on revenue, guest behavior, and operational efficiency.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5738-F425-25C0-31BE-EA0AD59C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b="1" dirty="0"/>
              <a:t>Scope:</a:t>
            </a:r>
            <a:br>
              <a:rPr lang="en-US" b="1" dirty="0"/>
            </a:br>
            <a:r>
              <a:rPr lang="en-US" sz="2200" dirty="0"/>
              <a:t>Built an interactive dashboard using over 119,000 records to monitor KPIs like Revenue, ADR, Occupancy Rate, and Cancellations. Key dimensions include hotel type, guest segments, booking channels, and seasonal trends.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Key 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DAX-driven metrics and dynamic visuals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Button slicers for Hotel Type, Season, Guest Type,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Booking and revenue trends with quarterly breakdowns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Segment performance and cancellation analysis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73EB8-43B2-8FA7-5FBD-3A964700D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3866" y="3429000"/>
            <a:ext cx="3901180" cy="2127738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Outcome:</a:t>
            </a:r>
            <a:br>
              <a:rPr lang="en-US" sz="2000" dirty="0"/>
            </a:br>
            <a:r>
              <a:rPr lang="en-US" sz="2000" dirty="0"/>
              <a:t>Enables strategic decision-making, boosts marketing effectiveness, improves guest retention, and optimizes revenue across business units.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5615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8AB0-BDBC-537B-6DB8-7D1BF0A2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❓ </a:t>
            </a:r>
            <a:r>
              <a:rPr lang="en-IN" b="1" dirty="0"/>
              <a:t>Business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BA3A-81B1-C0DC-0A83-B79FEAF4E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563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Hospitality providers face increasing challenges in managing bookings, optimizing revenue, and minimizing cancellations.</a:t>
            </a:r>
            <a:endParaRPr lang="en-US" dirty="0"/>
          </a:p>
          <a:p>
            <a:r>
              <a:rPr lang="en-US" dirty="0"/>
              <a:t>Despite having access to vast amounts of booking data, decision-makers struggle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</a:t>
            </a:r>
            <a:r>
              <a:rPr lang="en-US" b="1" dirty="0"/>
              <a:t>which segments drive the most revenue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</a:t>
            </a:r>
            <a:r>
              <a:rPr lang="en-US" b="1" dirty="0"/>
              <a:t>why and when cancellations occur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Forecast </a:t>
            </a:r>
            <a:r>
              <a:rPr lang="en-US" b="1" dirty="0"/>
              <a:t>seasonal trends and booking behavior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</a:t>
            </a:r>
            <a:r>
              <a:rPr lang="en-US" b="1" dirty="0"/>
              <a:t>channel and market segment performance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/>
              <a:t>operational planning</a:t>
            </a:r>
            <a:r>
              <a:rPr lang="en-US" dirty="0"/>
              <a:t> based on guest profiles</a:t>
            </a:r>
          </a:p>
          <a:p>
            <a:pPr marL="0" indent="0">
              <a:buNone/>
            </a:pPr>
            <a:r>
              <a:rPr lang="en-US" dirty="0"/>
              <a:t>📌 Without real-time, insight-driven analytics, </a:t>
            </a:r>
            <a:r>
              <a:rPr lang="en-US" b="1" dirty="0"/>
              <a:t>revenue opportunities are lost</a:t>
            </a:r>
            <a:r>
              <a:rPr lang="en-US" dirty="0"/>
              <a:t> and </a:t>
            </a:r>
            <a:r>
              <a:rPr lang="en-US" b="1" dirty="0"/>
              <a:t>operational inefficiencies persist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5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B69E-09E1-B823-440D-0BFFA781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21325"/>
            <a:ext cx="6241816" cy="926122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🔍 </a:t>
            </a:r>
            <a:r>
              <a:rPr lang="en-IN" sz="3600" b="1" dirty="0"/>
              <a:t>Approach</a:t>
            </a:r>
            <a:endParaRPr lang="en-IN" sz="36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3817E2D-C3BA-9912-597B-872C9BA225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r="2945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1A717-AC96-2B40-5B3A-9170B3A77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1643183"/>
            <a:ext cx="6430109" cy="4593493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Data Acquisition &amp; Understanding</a:t>
            </a:r>
            <a:br>
              <a:rPr lang="en-US" sz="1400" dirty="0"/>
            </a:br>
            <a:r>
              <a:rPr lang="en-US" sz="1400" dirty="0"/>
              <a:t>Imported and explored a hotel booking dataset containing 119K+ records and 30+ attributes related to bookings, cancellations, guest demographics, and revenue.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Data Cleaning &amp; Transformation</a:t>
            </a:r>
            <a:br>
              <a:rPr lang="en-US" sz="1400" dirty="0"/>
            </a:br>
            <a:r>
              <a:rPr lang="en-US" sz="1400" dirty="0"/>
              <a:t>Handled missing values, standardized formats, and created calculated fields such as Total Revenue, Total Stay Nights, Lead Time Category, and Guest Type.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Data Modeling</a:t>
            </a:r>
            <a:br>
              <a:rPr lang="en-US" sz="1400" dirty="0"/>
            </a:br>
            <a:r>
              <a:rPr lang="en-US" sz="1400" dirty="0"/>
              <a:t>Structured a star schema with a central </a:t>
            </a:r>
            <a:r>
              <a:rPr lang="en-US" sz="1400" dirty="0" err="1"/>
              <a:t>FactBookings</a:t>
            </a:r>
            <a:r>
              <a:rPr lang="en-US" sz="1400" dirty="0"/>
              <a:t> table and supporting dimension tables (Date, Hotel, Country, Market Segment, Room Type).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KPI &amp; DAX Development</a:t>
            </a:r>
            <a:br>
              <a:rPr lang="en-US" sz="1400" dirty="0"/>
            </a:br>
            <a:r>
              <a:rPr lang="en-US" sz="1400" dirty="0"/>
              <a:t>Defined advanced DAX measures including ADR, RevPAR, Occupancy Rate, Cancellation Rate, and Repeated Guest Value.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Dashboard Design</a:t>
            </a:r>
            <a:br>
              <a:rPr lang="en-US" sz="1400" dirty="0"/>
            </a:br>
            <a:r>
              <a:rPr lang="en-US" sz="1400" dirty="0"/>
              <a:t>Developed an interactive Power BI dashboard with dynamic button slicers, trend visuals, matrix views, and visual KPIs.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Insights &amp; Recommendations</a:t>
            </a:r>
            <a:br>
              <a:rPr lang="en-US" sz="1400" dirty="0"/>
            </a:br>
            <a:r>
              <a:rPr lang="en-US" sz="1400" dirty="0"/>
              <a:t>Extracted actionable insights and presented them through stakeholder reports and strategic recommendation slides.</a:t>
            </a:r>
          </a:p>
          <a:p>
            <a:pPr algn="l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66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A59B-6697-0CC4-74B0-87793DCF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🛠️ </a:t>
            </a:r>
            <a:r>
              <a:rPr lang="en-IN" b="1" dirty="0"/>
              <a:t>Technical Stack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03C7F-4BEE-45DB-F3EE-CD0015BAF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415" y="2658533"/>
            <a:ext cx="4888289" cy="576262"/>
          </a:xfrm>
        </p:spPr>
        <p:txBody>
          <a:bodyPr/>
          <a:lstStyle/>
          <a:p>
            <a:r>
              <a:rPr lang="en-IN" dirty="0"/>
              <a:t>🔹Power BI Desktop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102E6-1F98-971A-03C3-A331BE89FA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Primary BI tool for report development and data visualization</a:t>
            </a:r>
          </a:p>
          <a:p>
            <a:r>
              <a:rPr lang="en-US" dirty="0"/>
              <a:t>Custom visuals like Chiclet Slicer, KPI Cards, and Matrix View</a:t>
            </a:r>
          </a:p>
          <a:p>
            <a:r>
              <a:rPr lang="en-US" dirty="0"/>
              <a:t>Dynamic interactions using Bookmarks, Sync Slicers, and Drill-Throughs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3BA67-1425-7804-AB92-424E0875F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3704" y="2658533"/>
            <a:ext cx="5568697" cy="576262"/>
          </a:xfrm>
        </p:spPr>
        <p:txBody>
          <a:bodyPr/>
          <a:lstStyle/>
          <a:p>
            <a:r>
              <a:rPr lang="en-IN" dirty="0"/>
              <a:t>🔹DAX (Data Analysis Expressions)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4FC0F-E498-4307-367E-225C35563D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Used for calculated measures and KPIs including :</a:t>
            </a:r>
          </a:p>
          <a:p>
            <a:r>
              <a:rPr lang="en-US" dirty="0"/>
              <a:t>Revenue = ADR × Stay Nights</a:t>
            </a:r>
          </a:p>
          <a:p>
            <a:r>
              <a:rPr lang="en-US" dirty="0"/>
              <a:t>RevPAR, Cancellation Rate, Occupancy Rate</a:t>
            </a:r>
          </a:p>
          <a:p>
            <a:r>
              <a:rPr lang="en-US" dirty="0"/>
              <a:t>Segmentation: Guest Type, Lead Time Bucket, Booking Quarter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6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A59B-6697-0CC4-74B0-87793DCF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🛠️ </a:t>
            </a:r>
            <a:r>
              <a:rPr lang="en-IN" b="1" dirty="0"/>
              <a:t>Technical Stack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03C7F-4BEE-45DB-F3EE-CD0015BAF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415" y="2482688"/>
            <a:ext cx="4888289" cy="576262"/>
          </a:xfrm>
        </p:spPr>
        <p:txBody>
          <a:bodyPr/>
          <a:lstStyle/>
          <a:p>
            <a:r>
              <a:rPr lang="en-IN" sz="2400" dirty="0"/>
              <a:t>🔹 Power Query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102E6-1F98-971A-03C3-A331BE89F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067418"/>
            <a:ext cx="4718304" cy="1516306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Applied ETL steps:</a:t>
            </a:r>
          </a:p>
          <a:p>
            <a:pPr marL="216000">
              <a:spcBef>
                <a:spcPts val="600"/>
              </a:spcBef>
            </a:pPr>
            <a:r>
              <a:rPr lang="en-US" sz="1600" dirty="0"/>
              <a:t>Data type conversions</a:t>
            </a:r>
          </a:p>
          <a:p>
            <a:pPr marL="216000">
              <a:spcBef>
                <a:spcPts val="600"/>
              </a:spcBef>
            </a:pPr>
            <a:r>
              <a:rPr lang="en-US" sz="1600" dirty="0"/>
              <a:t>Column transformation &amp; merging</a:t>
            </a:r>
          </a:p>
          <a:p>
            <a:pPr marL="216000">
              <a:spcBef>
                <a:spcPts val="600"/>
              </a:spcBef>
            </a:pPr>
            <a:r>
              <a:rPr lang="en-US" sz="1600" dirty="0"/>
              <a:t>Handling nulls and formatting dates</a:t>
            </a:r>
          </a:p>
          <a:p>
            <a:pPr marL="216000">
              <a:spcBef>
                <a:spcPts val="600"/>
              </a:spcBef>
            </a:pPr>
            <a:r>
              <a:rPr lang="en-US" sz="1600" dirty="0"/>
              <a:t>Filtering and conditional logic</a:t>
            </a:r>
            <a:endParaRPr lang="en-IN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3BA67-1425-7804-AB92-424E0875F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3704" y="2447519"/>
            <a:ext cx="5568697" cy="576262"/>
          </a:xfrm>
        </p:spPr>
        <p:txBody>
          <a:bodyPr/>
          <a:lstStyle/>
          <a:p>
            <a:r>
              <a:rPr lang="en-IN" sz="2400" dirty="0"/>
              <a:t>🔹Data</a:t>
            </a:r>
            <a:r>
              <a:rPr lang="en-IN" dirty="0"/>
              <a:t>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4FC0F-E498-4307-367E-225C35563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0" y="3032249"/>
            <a:ext cx="4718304" cy="115289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Star schema with one Fact Table (</a:t>
            </a:r>
            <a:r>
              <a:rPr lang="en-US" sz="1600" dirty="0" err="1"/>
              <a:t>FactBookings</a:t>
            </a:r>
            <a:r>
              <a:rPr lang="en-US" sz="1600" dirty="0"/>
              <a:t>) and multiple Dimension Tables (</a:t>
            </a:r>
            <a:r>
              <a:rPr lang="en-US" sz="1600" dirty="0" err="1"/>
              <a:t>DimDate</a:t>
            </a:r>
            <a:r>
              <a:rPr lang="en-US" sz="1600" dirty="0"/>
              <a:t>, </a:t>
            </a:r>
            <a:r>
              <a:rPr lang="en-US" sz="1600" dirty="0" err="1"/>
              <a:t>DimHotel</a:t>
            </a:r>
            <a:r>
              <a:rPr lang="en-US" sz="1600" dirty="0"/>
              <a:t>, </a:t>
            </a:r>
            <a:r>
              <a:rPr lang="en-US" sz="1600" dirty="0" err="1"/>
              <a:t>DimCountry</a:t>
            </a:r>
            <a:r>
              <a:rPr lang="en-US" sz="1600" dirty="0"/>
              <a:t>, </a:t>
            </a:r>
            <a:r>
              <a:rPr lang="en-US" sz="1600" dirty="0" err="1"/>
              <a:t>DimSegment</a:t>
            </a:r>
            <a:r>
              <a:rPr lang="en-US" sz="1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Defined relationships and hierarchies for drilldowns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8226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B03BCD0-DAF6-47F3-6E1D-B43375E2E75E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67463110"/>
              </p:ext>
            </p:extLst>
          </p:nvPr>
        </p:nvGraphicFramePr>
        <p:xfrm>
          <a:off x="2036885" y="685800"/>
          <a:ext cx="94869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9486777" imgH="5486400" progId="Acrobat.Document.DC">
                  <p:embed/>
                </p:oleObj>
              </mc:Choice>
              <mc:Fallback>
                <p:oleObj name="Acrobat Document" r:id="rId2" imgW="9486777" imgH="54864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6885" y="685800"/>
                        <a:ext cx="94869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E8204EE-367E-B8A1-EEB2-7D18E2EAA549}"/>
              </a:ext>
            </a:extLst>
          </p:cNvPr>
          <p:cNvSpPr txBox="1">
            <a:spLocks/>
          </p:cNvSpPr>
          <p:nvPr/>
        </p:nvSpPr>
        <p:spPr>
          <a:xfrm rot="16200000">
            <a:off x="-1441938" y="2795952"/>
            <a:ext cx="5486401" cy="126609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06011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D4E1-6F7A-4902-230F-A35DF3B0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95754"/>
            <a:ext cx="9601196" cy="1090245"/>
          </a:xfrm>
        </p:spPr>
        <p:txBody>
          <a:bodyPr/>
          <a:lstStyle/>
          <a:p>
            <a:r>
              <a:rPr lang="en-IN" dirty="0"/>
              <a:t>💡 </a:t>
            </a:r>
            <a:r>
              <a:rPr lang="en-IN" b="1" dirty="0"/>
              <a:t>Key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B2E2-6D80-A608-079A-86029744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91468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City Hotels attract more bookings</a:t>
            </a:r>
            <a:br>
              <a:rPr lang="en-US" sz="1600" dirty="0"/>
            </a:br>
            <a:r>
              <a:rPr lang="en-US" sz="1600" dirty="0"/>
              <a:t>City Hotels account for the majority of reservations but also exhibit </a:t>
            </a:r>
            <a:r>
              <a:rPr lang="en-US" sz="1600" b="1" dirty="0"/>
              <a:t>higher cancellation rates</a:t>
            </a:r>
            <a:r>
              <a:rPr lang="en-US" sz="1600" dirty="0"/>
              <a:t> compared to Resort Hotels.</a:t>
            </a:r>
          </a:p>
          <a:p>
            <a:r>
              <a:rPr lang="en-US" sz="1600" b="1" dirty="0"/>
              <a:t>Revenue peaks in Q3 (July–Sept)</a:t>
            </a:r>
            <a:br>
              <a:rPr lang="en-US" sz="1600" dirty="0"/>
            </a:br>
            <a:r>
              <a:rPr lang="en-US" sz="1600" dirty="0"/>
              <a:t>Seasonal analysis shows that </a:t>
            </a:r>
            <a:r>
              <a:rPr lang="en-US" sz="1600" b="1" dirty="0"/>
              <a:t>Q3 consistently delivers the highest ADR and total revenue</a:t>
            </a:r>
            <a:r>
              <a:rPr lang="en-US" sz="1600" dirty="0"/>
              <a:t>, suggesting strong summer demand.</a:t>
            </a:r>
          </a:p>
          <a:p>
            <a:r>
              <a:rPr lang="en-US" sz="1600" b="1" dirty="0"/>
              <a:t>Families generate higher revenue</a:t>
            </a:r>
            <a:br>
              <a:rPr lang="en-US" sz="1600" dirty="0"/>
            </a:br>
            <a:r>
              <a:rPr lang="en-US" sz="1600" dirty="0"/>
              <a:t>Guest segmentation reveals that </a:t>
            </a:r>
            <a:r>
              <a:rPr lang="en-US" sz="1600" b="1" dirty="0"/>
              <a:t>Family bookings</a:t>
            </a:r>
            <a:r>
              <a:rPr lang="en-US" sz="1600" dirty="0"/>
              <a:t> contribute the most to revenue, followed by Couples and Solo travelers.</a:t>
            </a:r>
          </a:p>
          <a:p>
            <a:r>
              <a:rPr lang="en-US" sz="1600" b="1" dirty="0"/>
              <a:t>Repeated Guests have higher lifetime value</a:t>
            </a:r>
            <a:br>
              <a:rPr lang="en-US" sz="1600" dirty="0"/>
            </a:br>
            <a:r>
              <a:rPr lang="en-US" sz="1600" dirty="0"/>
              <a:t>Loyal customers (Repeated Guests) are fewer but generate </a:t>
            </a:r>
            <a:r>
              <a:rPr lang="en-US" sz="1600" b="1" dirty="0"/>
              <a:t>greater revenue per booking</a:t>
            </a:r>
            <a:r>
              <a:rPr lang="en-US" sz="1600" dirty="0"/>
              <a:t> and show </a:t>
            </a:r>
            <a:r>
              <a:rPr lang="en-US" sz="1600" b="1" dirty="0"/>
              <a:t>lower cancellation likelihood</a:t>
            </a:r>
            <a:r>
              <a:rPr lang="en-US" sz="1600" dirty="0"/>
              <a:t>.</a:t>
            </a:r>
          </a:p>
          <a:p>
            <a:r>
              <a:rPr lang="en-US" sz="1600" b="1" dirty="0"/>
              <a:t>Late Bookers cancel more often</a:t>
            </a:r>
            <a:br>
              <a:rPr lang="en-US" sz="1600" dirty="0"/>
            </a:br>
            <a:r>
              <a:rPr lang="en-US" sz="1600" dirty="0"/>
              <a:t>Bookings made within 7 days of arrival have a </a:t>
            </a:r>
            <a:r>
              <a:rPr lang="en-US" sz="1600" b="1" dirty="0"/>
              <a:t>significantly higher cancellation rate</a:t>
            </a:r>
            <a:r>
              <a:rPr lang="en-US" sz="1600" dirty="0"/>
              <a:t>, impacting occupancy predictability.</a:t>
            </a:r>
          </a:p>
          <a:p>
            <a:r>
              <a:rPr lang="en-US" sz="1600" b="1" dirty="0"/>
              <a:t>Special Requests reduce cancellation risk</a:t>
            </a:r>
            <a:br>
              <a:rPr lang="en-US" sz="1600" dirty="0"/>
            </a:br>
            <a:r>
              <a:rPr lang="en-US" sz="1600" dirty="0"/>
              <a:t>Guests who make special requests are </a:t>
            </a:r>
            <a:r>
              <a:rPr lang="en-US" sz="1600" b="1" dirty="0"/>
              <a:t>less likely to cancel</a:t>
            </a:r>
            <a:r>
              <a:rPr lang="en-US" sz="1600" dirty="0"/>
              <a:t>, indicating higher commitment or intent to stay.</a:t>
            </a:r>
          </a:p>
        </p:txBody>
      </p:sp>
    </p:spTree>
    <p:extLst>
      <p:ext uri="{BB962C8B-B14F-4D97-AF65-F5344CB8AC3E}">
        <p14:creationId xmlns:p14="http://schemas.microsoft.com/office/powerpoint/2010/main" val="104084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A83F-E58A-8C79-859B-2D3B0067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10B4-B606-2C61-5CE4-2B82D32C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094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🔸 Comprehensive Data-Driven Dashboard</a:t>
            </a:r>
            <a:br>
              <a:rPr lang="en-US" dirty="0"/>
            </a:br>
            <a:r>
              <a:rPr lang="en-US" dirty="0"/>
              <a:t>Delivered a fully interactive Power BI dashboard with </a:t>
            </a:r>
            <a:r>
              <a:rPr lang="en-US" b="1" dirty="0"/>
              <a:t>real-time filtering</a:t>
            </a:r>
            <a:r>
              <a:rPr lang="en-US" dirty="0"/>
              <a:t> and </a:t>
            </a:r>
            <a:r>
              <a:rPr lang="en-US" b="1" dirty="0"/>
              <a:t>drill-through capability</a:t>
            </a:r>
            <a:r>
              <a:rPr lang="en-US" dirty="0"/>
              <a:t> to analyze key performance metrics.</a:t>
            </a:r>
          </a:p>
          <a:p>
            <a:pPr marL="0" indent="0">
              <a:buNone/>
            </a:pPr>
            <a:r>
              <a:rPr lang="en-US" b="1" dirty="0"/>
              <a:t>🔸 Strategic Performance Metrics Built</a:t>
            </a:r>
            <a:br>
              <a:rPr lang="en-US" dirty="0"/>
            </a:br>
            <a:r>
              <a:rPr lang="en-US" dirty="0"/>
              <a:t>Implemented advanced DAX measures for </a:t>
            </a:r>
            <a:r>
              <a:rPr lang="en-US" b="1" dirty="0"/>
              <a:t>Revenue</a:t>
            </a:r>
            <a:r>
              <a:rPr lang="en-US" dirty="0"/>
              <a:t>, </a:t>
            </a:r>
            <a:r>
              <a:rPr lang="en-US" b="1" dirty="0"/>
              <a:t>RevPAR</a:t>
            </a:r>
            <a:r>
              <a:rPr lang="en-US" dirty="0"/>
              <a:t>, </a:t>
            </a:r>
            <a:r>
              <a:rPr lang="en-US" b="1" dirty="0"/>
              <a:t>Occupancy</a:t>
            </a:r>
            <a:r>
              <a:rPr lang="en-US" dirty="0"/>
              <a:t>, </a:t>
            </a:r>
            <a:r>
              <a:rPr lang="en-US" b="1" dirty="0"/>
              <a:t>Cancellation Rate</a:t>
            </a:r>
            <a:r>
              <a:rPr lang="en-US" dirty="0"/>
              <a:t>, and </a:t>
            </a:r>
            <a:r>
              <a:rPr lang="en-US" b="1" dirty="0"/>
              <a:t>Guest Segments</a:t>
            </a:r>
            <a:r>
              <a:rPr lang="en-US" dirty="0"/>
              <a:t>, supporting granular analysis.</a:t>
            </a:r>
          </a:p>
          <a:p>
            <a:pPr marL="0" indent="0">
              <a:buNone/>
            </a:pPr>
            <a:r>
              <a:rPr lang="en-US" b="1" dirty="0"/>
              <a:t>🔸 Behavior-Based Segmentation Achieved</a:t>
            </a:r>
            <a:br>
              <a:rPr lang="en-US" dirty="0"/>
            </a:br>
            <a:r>
              <a:rPr lang="en-US" dirty="0"/>
              <a:t>Classified guests by </a:t>
            </a:r>
            <a:r>
              <a:rPr lang="en-US" b="1" dirty="0"/>
              <a:t>Lead Time</a:t>
            </a:r>
            <a:r>
              <a:rPr lang="en-US" dirty="0"/>
              <a:t>, </a:t>
            </a:r>
            <a:r>
              <a:rPr lang="en-US" b="1" dirty="0"/>
              <a:t>Booking Behavior</a:t>
            </a:r>
            <a:r>
              <a:rPr lang="en-US" dirty="0"/>
              <a:t>, and </a:t>
            </a:r>
            <a:r>
              <a:rPr lang="en-US" b="1" dirty="0"/>
              <a:t>Guest Type</a:t>
            </a:r>
            <a:r>
              <a:rPr lang="en-US" dirty="0"/>
              <a:t> to enhance targeted marketing and service personalization.</a:t>
            </a:r>
          </a:p>
          <a:p>
            <a:pPr marL="0" indent="0">
              <a:buNone/>
            </a:pPr>
            <a:r>
              <a:rPr lang="en-US" b="1" dirty="0"/>
              <a:t>🔸 Seasonality &amp; Trend Insights Extracted</a:t>
            </a:r>
            <a:br>
              <a:rPr lang="en-US" dirty="0"/>
            </a:br>
            <a:r>
              <a:rPr lang="en-US" dirty="0"/>
              <a:t>Identified </a:t>
            </a:r>
            <a:r>
              <a:rPr lang="en-US" b="1" dirty="0"/>
              <a:t>Q3 as peak revenue season</a:t>
            </a:r>
            <a:r>
              <a:rPr lang="en-US" dirty="0"/>
              <a:t>, enabling </a:t>
            </a:r>
            <a:r>
              <a:rPr lang="en-US" b="1" dirty="0"/>
              <a:t>forecast-driven planning</a:t>
            </a:r>
            <a:r>
              <a:rPr lang="en-US" dirty="0"/>
              <a:t> for promotions and staffing.</a:t>
            </a:r>
          </a:p>
          <a:p>
            <a:pPr marL="0" indent="0">
              <a:buNone/>
            </a:pPr>
            <a:r>
              <a:rPr lang="en-US" b="1" dirty="0"/>
              <a:t>🔸 Actionable Insights for Stakeholders</a:t>
            </a:r>
            <a:br>
              <a:rPr lang="en-US" dirty="0"/>
            </a:br>
            <a:r>
              <a:rPr lang="en-US" dirty="0"/>
              <a:t>Equipped leadership with </a:t>
            </a:r>
            <a:r>
              <a:rPr lang="en-US" b="1" dirty="0"/>
              <a:t>clear insights into market segments, channel efficiency, and customer behavior</a:t>
            </a:r>
            <a:r>
              <a:rPr lang="en-US" dirty="0"/>
              <a:t> for better operational and strategic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647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</TotalTime>
  <Words>799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Garamond</vt:lpstr>
      <vt:lpstr>Organic</vt:lpstr>
      <vt:lpstr>Adobe Acrobat Document</vt:lpstr>
      <vt:lpstr>Hotel Booking Insights Dashboard</vt:lpstr>
      <vt:lpstr>Objective: To analyze hotel booking data using Power BI and uncover actionable insights on revenue, guest behavior, and operational efficiency.</vt:lpstr>
      <vt:lpstr>❓ Business Problem</vt:lpstr>
      <vt:lpstr>🔍 Approach</vt:lpstr>
      <vt:lpstr>🛠️ Technical Stack Used</vt:lpstr>
      <vt:lpstr>🛠️ Technical Stack Used</vt:lpstr>
      <vt:lpstr>PowerPoint Presentation</vt:lpstr>
      <vt:lpstr>💡 Key Insights</vt:lpstr>
      <vt:lpstr>✅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Insights Dashboard</dc:title>
  <dc:creator>Muhammad Ansari</dc:creator>
  <cp:lastModifiedBy>Muhammad Ansari</cp:lastModifiedBy>
  <cp:revision>1</cp:revision>
  <dcterms:created xsi:type="dcterms:W3CDTF">2025-07-28T10:49:49Z</dcterms:created>
  <dcterms:modified xsi:type="dcterms:W3CDTF">2025-07-28T11:52:22Z</dcterms:modified>
</cp:coreProperties>
</file>